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4897" r:id="rId3"/>
    <p:sldId id="4112" r:id="rId4"/>
    <p:sldId id="4109" r:id="rId5"/>
    <p:sldId id="4108" r:id="rId6"/>
    <p:sldId id="4905" r:id="rId7"/>
    <p:sldId id="4904" r:id="rId8"/>
    <p:sldId id="4902" r:id="rId9"/>
    <p:sldId id="4140" r:id="rId10"/>
    <p:sldId id="4900" r:id="rId11"/>
    <p:sldId id="4903" r:id="rId12"/>
    <p:sldId id="4887" r:id="rId13"/>
    <p:sldId id="4906" r:id="rId14"/>
    <p:sldId id="4907" r:id="rId15"/>
    <p:sldId id="4909" r:id="rId16"/>
    <p:sldId id="4908" r:id="rId17"/>
    <p:sldId id="49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98DBE"/>
    <a:srgbClr val="FFCC00"/>
    <a:srgbClr val="FFC000"/>
    <a:srgbClr val="33CCCC"/>
    <a:srgbClr val="690000"/>
    <a:srgbClr val="0EE0ED"/>
    <a:srgbClr val="DA280C"/>
    <a:srgbClr val="FFFF00"/>
    <a:srgbClr val="DB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203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0" y="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3855F-6E94-4E49-B64F-A634AB52D1F0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14D24-BAFC-47E7-B115-2F7394FCFB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07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DA3C6-FBB6-4508-8243-2586C2EBA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60F71-7808-4C5E-888B-7E4BE61EF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43DD4-012A-4826-A355-1EC91D8BB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E8CD-CD70-4F21-936B-220C2F19EEE1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4FB17-38DA-4AF4-925D-AC8DCC9C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EA25A-4FF7-412C-B317-488B8A673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1810-4954-4CC8-93AF-ADD16A4CE9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3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/>
      </p:transition>
    </mc:Choice>
    <mc:Fallback xmlns="">
      <p:transition spd="slow" advTm="6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E2FEC-1490-4D36-B1E3-2BDF59FEF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61F531-1123-4BBE-BE4E-810B2AF3B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46AAD-044A-4F77-B169-559D4330C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E8CD-CD70-4F21-936B-220C2F19EEE1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BB810-4A65-4FC7-8A91-C4BD484B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3C37A-4BC7-4EF5-8CA5-F40677928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1810-4954-4CC8-93AF-ADD16A4CE9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/>
      </p:transition>
    </mc:Choice>
    <mc:Fallback xmlns="">
      <p:transition spd="slow" advTm="6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DBEBB-3273-484B-AF54-DB525EE939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4999C7-1A62-4D56-A223-1EE243846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27E62-E2F3-4B1D-8257-ABBEAAB53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E8CD-CD70-4F21-936B-220C2F19EEE1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1415A-89F3-4183-8974-1E3F5407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E5789-4CFE-4C6F-A008-4CA2DF88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1810-4954-4CC8-93AF-ADD16A4CE9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8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/>
      </p:transition>
    </mc:Choice>
    <mc:Fallback xmlns="">
      <p:transition spd="slow" advTm="6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CF150-B29C-4131-A3CF-C61F2F5203A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by permission of CCLI License #768619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58B9C-8943-4078-AE4D-62CFB2DE9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401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135B-13FB-4896-81E1-DD1889945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0E36B-90FF-4AFD-A22A-28AB93250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8EFB5-A3F4-4871-BA01-B4866767F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E8CD-CD70-4F21-936B-220C2F19EEE1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A0BE1-6FA1-47A8-AC76-51BDADE9D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AFD8E-F9E2-43C4-98FE-B32F0212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1810-4954-4CC8-93AF-ADD16A4CE9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1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/>
      </p:transition>
    </mc:Choice>
    <mc:Fallback xmlns="">
      <p:transition spd="slow" advTm="6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CEAA3-1E8E-4F36-B011-E9DA7633B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9DAAF-239A-42BD-A500-86CE4EFB3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60146-8FC9-4003-B27E-21A21E19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E8CD-CD70-4F21-936B-220C2F19EEE1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35380-5D15-49AA-BAC9-CB7479FC7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A5992-4265-43FD-A861-45DC404C4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1810-4954-4CC8-93AF-ADD16A4CE9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/>
      </p:transition>
    </mc:Choice>
    <mc:Fallback xmlns="">
      <p:transition spd="slow" advTm="6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FFBA7-D201-4650-9D46-E8DAC970C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ADBB8-D8B7-4755-AD2C-519D2DD45C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463773-4188-4F19-8EC9-9BDC49511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97DD3-0427-4102-B78D-8E0F077C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E8CD-CD70-4F21-936B-220C2F19EEE1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61486-32EC-40F2-BB06-4C5B88823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FC65C-1A7D-4F57-A2B5-D3971B85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1810-4954-4CC8-93AF-ADD16A4CE9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6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/>
      </p:transition>
    </mc:Choice>
    <mc:Fallback xmlns="">
      <p:transition spd="slow" advTm="6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75558-162F-4392-89A4-56AE0617C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24F8E-CC2B-4AF7-BE8C-5213EFD18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8BACC-6B38-4B3A-9E10-1BC7A544D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543E6-C572-41C4-BCA2-55E7C604E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225C60-CE45-4393-8C14-AAAFFBB2C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5E0C3-07C6-407C-A214-74457D7F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E8CD-CD70-4F21-936B-220C2F19EEE1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204B7-D890-4B61-B6A6-AB5A22DC3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1B4E7B-8B24-4DE5-99D6-578371F8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1810-4954-4CC8-93AF-ADD16A4CE9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7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/>
      </p:transition>
    </mc:Choice>
    <mc:Fallback xmlns="">
      <p:transition spd="slow" advTm="6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01975-6D93-470C-8791-FAFBE6709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1DE8B4-9899-4FDF-9966-47960EFC7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E8CD-CD70-4F21-936B-220C2F19EEE1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82570-B127-4D38-91E0-B965CDD52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EF5E6-9C14-4EFF-8F9A-1B4F762E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1810-4954-4CC8-93AF-ADD16A4CE9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/>
      </p:transition>
    </mc:Choice>
    <mc:Fallback xmlns="">
      <p:transition spd="slow" advTm="6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264FF-03F7-4E36-98BC-8275AB3E6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E8CD-CD70-4F21-936B-220C2F19EEE1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4EE93B-9800-44B3-8CDC-66AA7140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9555F-6FD9-416B-B463-BF38E456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1810-4954-4CC8-93AF-ADD16A4CE9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/>
      </p:transition>
    </mc:Choice>
    <mc:Fallback xmlns="">
      <p:transition spd="slow" advTm="6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CFC0F-DD5B-4B95-8250-B3EA5E726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0F5C1-F4DB-40F8-A9D8-59003EED5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E08280-1621-4A60-99FA-639EB84A3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C3D70-FF27-4133-9526-D96F6EE64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E8CD-CD70-4F21-936B-220C2F19EEE1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BB53A-12A6-4F01-9A7C-B732907B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980A8-C7A1-4B7E-BA56-0C2E81A5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1810-4954-4CC8-93AF-ADD16A4CE9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9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/>
      </p:transition>
    </mc:Choice>
    <mc:Fallback xmlns="">
      <p:transition spd="slow" advTm="6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5D6EE-B413-49AF-9F3A-1F0171557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672C3-D693-4BA8-8EF9-C87E9BFF23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B90C1-89E2-4456-AA77-C69F87034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BDB49-D5DA-4D82-A4BD-CA651BB2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E8CD-CD70-4F21-936B-220C2F19EEE1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4E0FE-FD40-4CDC-8FCE-305E8012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E8E23-35AE-420B-86F1-9B2B6AF9F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1810-4954-4CC8-93AF-ADD16A4CE9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/>
      </p:transition>
    </mc:Choice>
    <mc:Fallback xmlns="">
      <p:transition spd="slow" advTm="6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FECDAA-2100-4292-889B-BCD66C843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A268E-42BC-41C0-91CE-A3DE3DEBB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8A907-168B-407A-98DA-B488571F84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4E8CD-CD70-4F21-936B-220C2F19EEE1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9982B-CD14-458C-8D5D-E197CF19A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B76C3-EFE7-40D7-B077-7B24C2037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61810-4954-4CC8-93AF-ADD16A4CE9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9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6000">
        <p:random/>
      </p:transition>
    </mc:Choice>
    <mc:Fallback xmlns="">
      <p:transition spd="slow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ABA92-8D01-4A5A-B9E1-3D5D39FEFC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Used by permission of CCLI License #768619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58B9C-8943-4078-AE4D-62CFB2DE9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7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27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9">
        <p:split orient="vert"/>
      </p:transition>
    </mc:Choice>
    <mc:Fallback>
      <p:transition spd="slow" advTm="5009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D28CD9-3E36-E4AC-3E20-ADF5790328E5}"/>
              </a:ext>
            </a:extLst>
          </p:cNvPr>
          <p:cNvSpPr txBox="1"/>
          <p:nvPr/>
        </p:nvSpPr>
        <p:spPr>
          <a:xfrm>
            <a:off x="0" y="318935"/>
            <a:ext cx="1207911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Picnic Updates:</a:t>
            </a:r>
          </a:p>
          <a:p>
            <a:pPr algn="ctr"/>
            <a:endParaRPr lang="en-US" sz="10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000" b="1" dirty="0">
                <a:ln w="15875">
                  <a:solidFill>
                    <a:schemeClr val="tx1"/>
                  </a:solidFill>
                </a:ln>
                <a:solidFill>
                  <a:srgbClr val="FFFFFF"/>
                </a:solidFill>
                <a:latin typeface="Aptos Black" panose="020B0004020202020204" pitchFamily="34" charset="0"/>
              </a:rPr>
              <a:t>The church will provide: </a:t>
            </a:r>
          </a:p>
          <a:p>
            <a:pPr algn="ctr"/>
            <a:r>
              <a:rPr lang="en-US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 Black" panose="020B0004020202020204" pitchFamily="34" charset="0"/>
              </a:rPr>
              <a:t>Hamburgers, Hotdogs, and Chips. Bring a potluck dish to share! </a:t>
            </a:r>
          </a:p>
          <a:p>
            <a:pPr algn="ctr"/>
            <a:endParaRPr lang="en-US" sz="35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pPr algn="ctr"/>
            <a:r>
              <a:rPr lang="en-US" sz="35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 Black" panose="020B0004020202020204" pitchFamily="34" charset="0"/>
              </a:rPr>
              <a:t>Bake Off Competition: Cookies and Cupcakes</a:t>
            </a:r>
          </a:p>
          <a:p>
            <a:pPr algn="ctr"/>
            <a:endParaRPr lang="en-US" sz="35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pPr algn="ctr"/>
            <a:r>
              <a:rPr lang="en-US" sz="35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 Black" panose="020B0004020202020204" pitchFamily="34" charset="0"/>
              </a:rPr>
              <a:t>BINGO and MORE!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venir Next LT Pro Light" panose="020B0604020202020204" pitchFamily="34" charset="0"/>
            </a:endParaRPr>
          </a:p>
          <a:p>
            <a:pPr algn="r"/>
            <a:endParaRPr lang="en-US" sz="2800" b="1" dirty="0">
              <a:solidFill>
                <a:schemeClr val="bg1"/>
              </a:solidFill>
              <a:latin typeface="Avenir Next LT Pro Light" panose="020B0604020202020204" pitchFamily="34" charset="0"/>
            </a:endParaRPr>
          </a:p>
          <a:p>
            <a:pPr algn="r"/>
            <a:endParaRPr lang="en-US" sz="2800" b="1" dirty="0">
              <a:solidFill>
                <a:schemeClr val="bg1"/>
              </a:solidFill>
              <a:latin typeface="Avenir Next LT Pro Light" panose="020B0604020202020204" pitchFamily="34" charset="0"/>
            </a:endParaRPr>
          </a:p>
          <a:p>
            <a:pPr algn="r"/>
            <a:endParaRPr lang="en-US" b="1" dirty="0">
              <a:solidFill>
                <a:schemeClr val="bg1"/>
              </a:solidFill>
              <a:latin typeface="Avenir Next LT Pro Light" panose="020B0604020202020204" pitchFamily="34" charset="0"/>
            </a:endParaRPr>
          </a:p>
          <a:p>
            <a:pPr algn="r"/>
            <a:endParaRPr lang="en-US" b="1" dirty="0">
              <a:solidFill>
                <a:schemeClr val="bg1"/>
              </a:solidFill>
              <a:latin typeface="Avenir Next LT Pro Light" panose="020B0604020202020204" pitchFamily="34" charset="0"/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  <a:latin typeface="Avenir Next LT Pro Light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98265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747">
        <p15:prstTrans prst="peelOff"/>
      </p:transition>
    </mc:Choice>
    <mc:Fallback>
      <p:transition spd="slow" advTm="5747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F0616C-FF5A-B5D2-7484-46B0E43D643F}"/>
              </a:ext>
            </a:extLst>
          </p:cNvPr>
          <p:cNvSpPr txBox="1"/>
          <p:nvPr/>
        </p:nvSpPr>
        <p:spPr>
          <a:xfrm>
            <a:off x="-101600" y="5380672"/>
            <a:ext cx="115372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Antique Olive CompactPS" panose="020B0904030504030204" pitchFamily="34" charset="0"/>
              </a:rPr>
              <a:t>The LAST Friday of every month 7:00 pm</a:t>
            </a:r>
          </a:p>
        </p:txBody>
      </p:sp>
    </p:spTree>
    <p:extLst>
      <p:ext uri="{BB962C8B-B14F-4D97-AF65-F5344CB8AC3E}">
        <p14:creationId xmlns:p14="http://schemas.microsoft.com/office/powerpoint/2010/main" val="278274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3">
        <p14:ferris dir="l"/>
      </p:transition>
    </mc:Choice>
    <mc:Fallback>
      <p:transition spd="slow" advTm="4553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F53CD-7694-15CA-0E4F-68BBD25255A7}"/>
              </a:ext>
            </a:extLst>
          </p:cNvPr>
          <p:cNvSpPr txBox="1"/>
          <p:nvPr/>
        </p:nvSpPr>
        <p:spPr>
          <a:xfrm>
            <a:off x="90311" y="-553155"/>
            <a:ext cx="4499950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br>
              <a:rPr lang="en-US" sz="4500" b="1" dirty="0">
                <a:latin typeface="Verdana Pro Black" panose="020B0A04030504040204" pitchFamily="34" charset="0"/>
              </a:rPr>
            </a:br>
            <a:r>
              <a:rPr lang="en-US" sz="4000" b="1" dirty="0">
                <a:latin typeface="Verdana Pro Black" panose="020B0A04030504040204" pitchFamily="34" charset="0"/>
              </a:rPr>
              <a:t>CHURCH GOAL</a:t>
            </a:r>
          </a:p>
          <a:p>
            <a:pPr algn="ctr"/>
            <a:r>
              <a:rPr lang="en-US" sz="4000" b="1" dirty="0">
                <a:latin typeface="Verdana Pro Black" panose="020B0A04030504040204" pitchFamily="34" charset="0"/>
              </a:rPr>
              <a:t>100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BD68A3-96DC-75D5-7DFC-A0AFD9965EC4}"/>
              </a:ext>
            </a:extLst>
          </p:cNvPr>
          <p:cNvSpPr txBox="1"/>
          <p:nvPr/>
        </p:nvSpPr>
        <p:spPr>
          <a:xfrm>
            <a:off x="7574845" y="5108221"/>
            <a:ext cx="4696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Verdana Pro Black" panose="020B0A04030504040204" pitchFamily="34" charset="0"/>
              </a:rPr>
              <a:t>DUE </a:t>
            </a:r>
          </a:p>
          <a:p>
            <a:pPr algn="ctr"/>
            <a:r>
              <a:rPr lang="en-US" sz="4000" b="1" dirty="0">
                <a:latin typeface="Verdana Pro Black" panose="020B0A04030504040204" pitchFamily="34" charset="0"/>
              </a:rPr>
              <a:t>November 5th</a:t>
            </a:r>
          </a:p>
        </p:txBody>
      </p:sp>
    </p:spTree>
    <p:extLst>
      <p:ext uri="{BB962C8B-B14F-4D97-AF65-F5344CB8AC3E}">
        <p14:creationId xmlns:p14="http://schemas.microsoft.com/office/powerpoint/2010/main" val="199877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392">
        <p14:switch dir="r"/>
      </p:transition>
    </mc:Choice>
    <mc:Fallback>
      <p:transition spd="slow" advTm="5392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50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476">
        <p14:doors dir="vert"/>
      </p:transition>
    </mc:Choice>
    <mc:Fallback>
      <p:transition spd="slow" advTm="2476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BD68A3-96DC-75D5-7DFC-A0AFD9965EC4}"/>
              </a:ext>
            </a:extLst>
          </p:cNvPr>
          <p:cNvSpPr txBox="1"/>
          <p:nvPr/>
        </p:nvSpPr>
        <p:spPr>
          <a:xfrm>
            <a:off x="3138309" y="-423335"/>
            <a:ext cx="6716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latin typeface="Verdana Pro Black" panose="020B0A04030504040204" pitchFamily="34" charset="0"/>
            </a:endParaRPr>
          </a:p>
          <a:p>
            <a:r>
              <a:rPr lang="en-US" sz="4000" b="1" dirty="0">
                <a:latin typeface="Verdana Pro Black" panose="020B0A04030504040204" pitchFamily="34" charset="0"/>
              </a:rPr>
              <a:t>Boxes CAN’T Include: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A71CC7-5B33-B637-93A3-CAFC8AA87B12}"/>
              </a:ext>
            </a:extLst>
          </p:cNvPr>
          <p:cNvSpPr txBox="1"/>
          <p:nvPr/>
        </p:nvSpPr>
        <p:spPr>
          <a:xfrm>
            <a:off x="6361288" y="982131"/>
            <a:ext cx="671689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latin typeface="Verdana Pro Black" panose="020B0A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Anything Liquid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candy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toothpaste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Anything </a:t>
            </a:r>
          </a:p>
          <a:p>
            <a:r>
              <a:rPr lang="en-US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Referencing War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(water guns, toy soldiers, etc.)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889685-F34E-EEB7-91D6-4A3D6A5C14B8}"/>
              </a:ext>
            </a:extLst>
          </p:cNvPr>
          <p:cNvSpPr txBox="1"/>
          <p:nvPr/>
        </p:nvSpPr>
        <p:spPr>
          <a:xfrm>
            <a:off x="4532486" y="5350932"/>
            <a:ext cx="6716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latin typeface="Verdana Pro Black" panose="020B0A04030504040204" pitchFamily="34" charset="0"/>
            </a:endParaRPr>
          </a:p>
          <a:p>
            <a:r>
              <a:rPr lang="en-US" sz="4000" b="1" dirty="0">
                <a:latin typeface="Verdana Pro Black" panose="020B0A0403050404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4722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25">
        <p14:flip dir="r"/>
      </p:transition>
    </mc:Choice>
    <mc:Fallback>
      <p:transition spd="slow" advTm="5425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119636"/>
      </p:ext>
    </p:extLst>
  </p:cSld>
  <p:clrMapOvr>
    <a:masterClrMapping/>
  </p:clrMapOvr>
  <p:transition spd="slow" advTm="2563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4484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569">
        <p15:prstTrans prst="wind"/>
      </p:transition>
    </mc:Choice>
    <mc:Fallback>
      <p:transition spd="slow" advTm="2569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402BAE-B9B8-4F87-8981-23E6003712A2}"/>
              </a:ext>
            </a:extLst>
          </p:cNvPr>
          <p:cNvSpPr txBox="1"/>
          <p:nvPr/>
        </p:nvSpPr>
        <p:spPr>
          <a:xfrm>
            <a:off x="4365721" y="1695797"/>
            <a:ext cx="5270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&amp; SNACKS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48D347-6ECF-46ED-9F6E-DE55CC8C0AD8}"/>
              </a:ext>
            </a:extLst>
          </p:cNvPr>
          <p:cNvSpPr txBox="1"/>
          <p:nvPr/>
        </p:nvSpPr>
        <p:spPr>
          <a:xfrm>
            <a:off x="254004" y="3075709"/>
            <a:ext cx="4944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FROM 9:30 – 10:00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973C3B-AD25-4FD1-88C7-6E95816385E9}"/>
              </a:ext>
            </a:extLst>
          </p:cNvPr>
          <p:cNvSpPr txBox="1"/>
          <p:nvPr/>
        </p:nvSpPr>
        <p:spPr>
          <a:xfrm>
            <a:off x="3823859" y="4291843"/>
            <a:ext cx="4738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5FFD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Every Sunday</a:t>
            </a:r>
          </a:p>
        </p:txBody>
      </p:sp>
    </p:spTree>
    <p:extLst>
      <p:ext uri="{BB962C8B-B14F-4D97-AF65-F5344CB8AC3E}">
        <p14:creationId xmlns:p14="http://schemas.microsoft.com/office/powerpoint/2010/main" val="337195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419">
        <p14:ripple/>
      </p:transition>
    </mc:Choice>
    <mc:Fallback>
      <p:transition spd="slow" advTm="5419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EE1F60-2C78-4DB8-8DC5-232CDC9C9DC4}"/>
              </a:ext>
            </a:extLst>
          </p:cNvPr>
          <p:cNvSpPr txBox="1"/>
          <p:nvPr/>
        </p:nvSpPr>
        <p:spPr>
          <a:xfrm>
            <a:off x="1" y="5765393"/>
            <a:ext cx="12191999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Right after the music portion of the worship service </a:t>
            </a:r>
          </a:p>
          <a:p>
            <a:pPr algn="ctr"/>
            <a:r>
              <a:rPr lang="en-US" sz="3500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Pre-K through 3</a:t>
            </a:r>
            <a:r>
              <a:rPr lang="en-US" sz="3500" baseline="30000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rd</a:t>
            </a:r>
            <a:r>
              <a:rPr lang="en-US" sz="3500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Grade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BC1C4B-9811-40F8-B6F4-9A235A9C69D1}"/>
              </a:ext>
            </a:extLst>
          </p:cNvPr>
          <p:cNvSpPr txBox="1"/>
          <p:nvPr/>
        </p:nvSpPr>
        <p:spPr>
          <a:xfrm>
            <a:off x="1356851" y="3437603"/>
            <a:ext cx="9272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IN THE FELLOWSHIP HALL</a:t>
            </a:r>
          </a:p>
        </p:txBody>
      </p:sp>
    </p:spTree>
    <p:extLst>
      <p:ext uri="{BB962C8B-B14F-4D97-AF65-F5344CB8AC3E}">
        <p14:creationId xmlns:p14="http://schemas.microsoft.com/office/powerpoint/2010/main" val="16508561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684">
        <p15:prstTrans prst="fallOver"/>
      </p:transition>
    </mc:Choice>
    <mc:Fallback>
      <p:transition spd="slow" advTm="4684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1E5238-7326-4C28-9F51-B4F1416C5754}"/>
              </a:ext>
            </a:extLst>
          </p:cNvPr>
          <p:cNvSpPr txBox="1"/>
          <p:nvPr/>
        </p:nvSpPr>
        <p:spPr>
          <a:xfrm>
            <a:off x="6134792" y="1130532"/>
            <a:ext cx="5636030" cy="2484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1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CHILD</a:t>
            </a:r>
          </a:p>
          <a:p>
            <a:pPr>
              <a:lnSpc>
                <a:spcPct val="70000"/>
              </a:lnSpc>
            </a:pPr>
            <a:r>
              <a:rPr lang="en-US" sz="1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 A R 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98AE0B-CE0E-4A08-8A70-D6728959C0AF}"/>
              </a:ext>
            </a:extLst>
          </p:cNvPr>
          <p:cNvSpPr txBox="1"/>
          <p:nvPr/>
        </p:nvSpPr>
        <p:spPr>
          <a:xfrm>
            <a:off x="6096000" y="3429000"/>
            <a:ext cx="56360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is provided during the worship service for ages 3 and under in the Children’s Education Building</a:t>
            </a:r>
          </a:p>
        </p:txBody>
      </p:sp>
    </p:spTree>
    <p:extLst>
      <p:ext uri="{BB962C8B-B14F-4D97-AF65-F5344CB8AC3E}">
        <p14:creationId xmlns:p14="http://schemas.microsoft.com/office/powerpoint/2010/main" val="122582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4123">
        <p:checker/>
      </p:transition>
    </mc:Choice>
    <mc:Fallback>
      <p:transition spd="slow" advTm="4123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B14BCD-1B7D-6A07-8FD2-C80627E4A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5" r="1" b="1"/>
          <a:stretch/>
        </p:blipFill>
        <p:spPr>
          <a:xfrm>
            <a:off x="-27242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3B66AF-CFFB-7B3A-17BC-09F11795DB50}"/>
              </a:ext>
            </a:extLst>
          </p:cNvPr>
          <p:cNvSpPr txBox="1"/>
          <p:nvPr/>
        </p:nvSpPr>
        <p:spPr>
          <a:xfrm>
            <a:off x="241751" y="1347212"/>
            <a:ext cx="6068738" cy="416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dirty="0">
                <a:solidFill>
                  <a:schemeClr val="bg1"/>
                </a:solidFill>
                <a:latin typeface="Arial Black" panose="020B0A04020102020204" pitchFamily="34" charset="0"/>
              </a:rPr>
              <a:t>Bible Study starting</a:t>
            </a:r>
          </a:p>
          <a:p>
            <a:pPr algn="ctr">
              <a:lnSpc>
                <a:spcPct val="150000"/>
              </a:lnSpc>
            </a:pPr>
            <a:r>
              <a:rPr lang="en-US" sz="3500" dirty="0">
                <a:solidFill>
                  <a:schemeClr val="bg1"/>
                </a:solidFill>
                <a:latin typeface="Arial Nova Light" panose="020B0304020202020204" pitchFamily="34" charset="0"/>
              </a:rPr>
              <a:t>Friday, October 6</a:t>
            </a:r>
            <a:r>
              <a:rPr lang="en-US" sz="3500" baseline="30000" dirty="0">
                <a:solidFill>
                  <a:schemeClr val="bg1"/>
                </a:solidFill>
                <a:latin typeface="Arial Nova Light" panose="020B0304020202020204" pitchFamily="34" charset="0"/>
              </a:rPr>
              <a:t>th</a:t>
            </a:r>
          </a:p>
          <a:p>
            <a:pPr algn="ctr">
              <a:lnSpc>
                <a:spcPct val="150000"/>
              </a:lnSpc>
            </a:pPr>
            <a:r>
              <a:rPr lang="en-US" sz="4000" baseline="30000" dirty="0">
                <a:solidFill>
                  <a:schemeClr val="bg1"/>
                </a:solidFill>
                <a:latin typeface="Arial Nova Light" panose="020B0304020202020204" pitchFamily="34" charset="0"/>
              </a:rPr>
              <a:t>6:30 pm in the Sanctuary</a:t>
            </a:r>
            <a:endParaRPr lang="en-US" sz="4000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500" dirty="0">
                <a:solidFill>
                  <a:schemeClr val="bg1"/>
                </a:solidFill>
                <a:latin typeface="Arial Black" panose="020B0A04020102020204" pitchFamily="34" charset="0"/>
              </a:rPr>
              <a:t>Led by Mark </a:t>
            </a:r>
            <a:r>
              <a:rPr lang="en-US" sz="3500" dirty="0" err="1">
                <a:solidFill>
                  <a:schemeClr val="bg1"/>
                </a:solidFill>
                <a:latin typeface="Arial Black" panose="020B0A04020102020204" pitchFamily="34" charset="0"/>
              </a:rPr>
              <a:t>Tanksley</a:t>
            </a:r>
            <a:endParaRPr lang="en-US" sz="35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en-US" sz="35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458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450">
        <p14:vortex dir="r"/>
      </p:transition>
    </mc:Choice>
    <mc:Fallback>
      <p:transition spd="slow" advTm="445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8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6CEB9B-6A00-0F5F-5158-3382CC6AD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647" y="1754326"/>
            <a:ext cx="4628705" cy="41079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998FA0-4AB1-D6D9-B0AA-7DF227DB098C}"/>
              </a:ext>
            </a:extLst>
          </p:cNvPr>
          <p:cNvSpPr txBox="1"/>
          <p:nvPr/>
        </p:nvSpPr>
        <p:spPr>
          <a:xfrm>
            <a:off x="1862909" y="412595"/>
            <a:ext cx="84661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Tuesday Nights</a:t>
            </a:r>
            <a:endParaRPr lang="en-US" sz="5400" b="1" baseline="300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5400" b="1" baseline="30000" dirty="0">
                <a:solidFill>
                  <a:srgbClr val="FF0000"/>
                </a:solidFill>
                <a:latin typeface="Century Gothic" panose="020B0502020202020204" pitchFamily="34" charset="0"/>
              </a:rPr>
              <a:t>6:00 – 7:30 pm</a:t>
            </a:r>
            <a: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3C756C-C17F-6D32-5F4E-C3479C17D52E}"/>
              </a:ext>
            </a:extLst>
          </p:cNvPr>
          <p:cNvSpPr txBox="1"/>
          <p:nvPr/>
        </p:nvSpPr>
        <p:spPr>
          <a:xfrm>
            <a:off x="4174052" y="6044680"/>
            <a:ext cx="432362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Pre-K  -  12</a:t>
            </a:r>
            <a:r>
              <a:rPr lang="en-US" sz="3500" b="1" baseline="30000" dirty="0">
                <a:solidFill>
                  <a:srgbClr val="FF0000"/>
                </a:solidFill>
                <a:latin typeface="Century Gothic" panose="020B0502020202020204" pitchFamily="34" charset="0"/>
              </a:rPr>
              <a:t>th</a:t>
            </a:r>
            <a:r>
              <a:rPr lang="en-US" sz="35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Grade</a:t>
            </a:r>
          </a:p>
        </p:txBody>
      </p:sp>
    </p:spTree>
    <p:extLst>
      <p:ext uri="{BB962C8B-B14F-4D97-AF65-F5344CB8AC3E}">
        <p14:creationId xmlns:p14="http://schemas.microsoft.com/office/powerpoint/2010/main" val="303741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729">
        <p14:prism/>
      </p:transition>
    </mc:Choice>
    <mc:Fallback>
      <p:transition spd="slow" advTm="472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t="-16000" r="-2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38BD54-0908-4147-BF0E-29C2C51A2220}"/>
              </a:ext>
            </a:extLst>
          </p:cNvPr>
          <p:cNvSpPr txBox="1"/>
          <p:nvPr/>
        </p:nvSpPr>
        <p:spPr>
          <a:xfrm>
            <a:off x="279043" y="5310361"/>
            <a:ext cx="110725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Classes for all ages </a:t>
            </a:r>
          </a:p>
          <a:p>
            <a:r>
              <a: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after morning worship</a:t>
            </a:r>
          </a:p>
        </p:txBody>
      </p:sp>
    </p:spTree>
    <p:extLst>
      <p:ext uri="{BB962C8B-B14F-4D97-AF65-F5344CB8AC3E}">
        <p14:creationId xmlns:p14="http://schemas.microsoft.com/office/powerpoint/2010/main" val="2171203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244">
        <p15:prstTrans prst="airplane"/>
      </p:transition>
    </mc:Choice>
    <mc:Fallback>
      <p:transition spd="slow" advTm="5244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B576E-5C3A-41CC-99D0-0A4D217E7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23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59">
        <p15:prstTrans prst="pageCurlDouble"/>
      </p:transition>
    </mc:Choice>
    <mc:Fallback>
      <p:transition spd="slow" advTm="5059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EF0B53-A377-4474-9736-55870226C6BF}"/>
              </a:ext>
            </a:extLst>
          </p:cNvPr>
          <p:cNvSpPr txBox="1"/>
          <p:nvPr/>
        </p:nvSpPr>
        <p:spPr>
          <a:xfrm>
            <a:off x="5742877" y="-8442"/>
            <a:ext cx="6293005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5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Sunday, October 1</a:t>
            </a:r>
            <a:r>
              <a:rPr lang="en-US" sz="4500" b="1" baseline="300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</a:t>
            </a:r>
            <a:endParaRPr lang="en-US" sz="45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r"/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Martin </a:t>
            </a:r>
          </a:p>
          <a:p>
            <a:pPr algn="r"/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River </a:t>
            </a:r>
          </a:p>
          <a:p>
            <a:pPr algn="r"/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Ranch</a:t>
            </a:r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</a:p>
          <a:p>
            <a:pPr algn="r"/>
            <a:endParaRPr lang="en-US" b="1" dirty="0">
              <a:solidFill>
                <a:schemeClr val="bg1"/>
              </a:solidFill>
              <a:latin typeface="Avenir Next LT Pro Light" panose="020B0604020202020204" pitchFamily="34" charset="0"/>
            </a:endParaRPr>
          </a:p>
          <a:p>
            <a:pPr algn="r"/>
            <a:endParaRPr lang="en-US" b="1" dirty="0">
              <a:solidFill>
                <a:schemeClr val="bg1"/>
              </a:solidFill>
              <a:latin typeface="Avenir Next LT Pro Light" panose="020B0604020202020204" pitchFamily="34" charset="0"/>
            </a:endParaRPr>
          </a:p>
          <a:p>
            <a:pPr algn="r"/>
            <a:endParaRPr lang="en-US" b="1" dirty="0">
              <a:solidFill>
                <a:schemeClr val="bg1"/>
              </a:solidFill>
              <a:latin typeface="Avenir Next LT Pro Light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chemeClr val="bg1"/>
                </a:solidFill>
                <a:latin typeface="Avenir Next LT Pro Light" panose="020B0604020202020204" pitchFamily="34" charset="0"/>
              </a:rPr>
              <a:t>Coffee @ 9:30</a:t>
            </a:r>
          </a:p>
          <a:p>
            <a:pPr algn="r"/>
            <a:r>
              <a:rPr lang="en-US" sz="2800" b="1" dirty="0">
                <a:solidFill>
                  <a:schemeClr val="bg1"/>
                </a:solidFill>
                <a:latin typeface="Avenir Next LT Pro Light" panose="020B0604020202020204" pitchFamily="34" charset="0"/>
              </a:rPr>
              <a:t>Worship @ 10:00</a:t>
            </a:r>
          </a:p>
          <a:p>
            <a:pPr algn="r"/>
            <a:r>
              <a:rPr lang="en-US" sz="2800" b="1" dirty="0">
                <a:solidFill>
                  <a:schemeClr val="bg1"/>
                </a:solidFill>
                <a:latin typeface="Avenir Next LT Pro Light" panose="020B0604020202020204" pitchFamily="34" charset="0"/>
              </a:rPr>
              <a:t>Lunch to Follow </a:t>
            </a:r>
          </a:p>
          <a:p>
            <a:pPr algn="r"/>
            <a:endParaRPr lang="en-US" sz="2800" b="1" dirty="0">
              <a:solidFill>
                <a:schemeClr val="bg1"/>
              </a:solidFill>
              <a:latin typeface="Avenir Next LT Pro Light" panose="020B0604020202020204" pitchFamily="34" charset="0"/>
            </a:endParaRPr>
          </a:p>
          <a:p>
            <a:pPr algn="r"/>
            <a:endParaRPr lang="en-US" sz="2800" b="1" dirty="0">
              <a:solidFill>
                <a:schemeClr val="bg1"/>
              </a:solidFill>
              <a:latin typeface="Avenir Next LT Pro Light" panose="020B0604020202020204" pitchFamily="34" charset="0"/>
            </a:endParaRPr>
          </a:p>
          <a:p>
            <a:pPr algn="r"/>
            <a:endParaRPr lang="en-US" b="1" dirty="0">
              <a:solidFill>
                <a:schemeClr val="bg1"/>
              </a:solidFill>
              <a:latin typeface="Avenir Next LT Pro Light" panose="020B0604020202020204" pitchFamily="34" charset="0"/>
            </a:endParaRPr>
          </a:p>
          <a:p>
            <a:pPr algn="r"/>
            <a:endParaRPr lang="en-US" b="1" dirty="0">
              <a:solidFill>
                <a:schemeClr val="bg1"/>
              </a:solidFill>
              <a:latin typeface="Avenir Next LT Pro Light" panose="020B0604020202020204" pitchFamily="34" charset="0"/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  <a:latin typeface="Avenir Next LT Pro Light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4719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834">
        <p15:prstTrans prst="curtains"/>
      </p:transition>
    </mc:Choice>
    <mc:Fallback>
      <p:transition spd="slow" advTm="1834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12783</TotalTime>
  <Words>171</Words>
  <Application>Microsoft Office PowerPoint</Application>
  <PresentationFormat>Widescreen</PresentationFormat>
  <Paragraphs>63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ADLaM Display</vt:lpstr>
      <vt:lpstr>Aharoni</vt:lpstr>
      <vt:lpstr>Antique Olive CompactPS</vt:lpstr>
      <vt:lpstr>Aptos Black</vt:lpstr>
      <vt:lpstr>Arial</vt:lpstr>
      <vt:lpstr>Arial Black</vt:lpstr>
      <vt:lpstr>Arial Nova Light</vt:lpstr>
      <vt:lpstr>Avenir Next LT Pro Light</vt:lpstr>
      <vt:lpstr>Bahnschrift Condensed</vt:lpstr>
      <vt:lpstr>Calibri</vt:lpstr>
      <vt:lpstr>Calibri Light</vt:lpstr>
      <vt:lpstr>Century Gothic</vt:lpstr>
      <vt:lpstr>Eras Bold ITC</vt:lpstr>
      <vt:lpstr>Freestyle Script</vt:lpstr>
      <vt:lpstr>Segoe UI</vt:lpstr>
      <vt:lpstr>Verdana Pro Black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Metzel</dc:creator>
  <cp:lastModifiedBy>Jennifer Souza</cp:lastModifiedBy>
  <cp:revision>423</cp:revision>
  <dcterms:created xsi:type="dcterms:W3CDTF">2018-03-31T20:47:55Z</dcterms:created>
  <dcterms:modified xsi:type="dcterms:W3CDTF">2023-09-24T05:13:52Z</dcterms:modified>
</cp:coreProperties>
</file>